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53" r:id="rId1"/>
  </p:sldMasterIdLst>
  <p:notesMasterIdLst>
    <p:notesMasterId r:id="rId28"/>
  </p:notesMasterIdLst>
  <p:handoutMasterIdLst>
    <p:handoutMasterId r:id="rId29"/>
  </p:handoutMasterIdLst>
  <p:sldIdLst>
    <p:sldId id="256" r:id="rId2"/>
    <p:sldId id="346" r:id="rId3"/>
    <p:sldId id="293" r:id="rId4"/>
    <p:sldId id="384" r:id="rId5"/>
    <p:sldId id="411" r:id="rId6"/>
    <p:sldId id="394" r:id="rId7"/>
    <p:sldId id="413" r:id="rId8"/>
    <p:sldId id="386" r:id="rId9"/>
    <p:sldId id="414" r:id="rId10"/>
    <p:sldId id="390" r:id="rId11"/>
    <p:sldId id="387" r:id="rId12"/>
    <p:sldId id="409" r:id="rId13"/>
    <p:sldId id="385" r:id="rId14"/>
    <p:sldId id="389" r:id="rId15"/>
    <p:sldId id="417" r:id="rId16"/>
    <p:sldId id="410" r:id="rId17"/>
    <p:sldId id="416" r:id="rId18"/>
    <p:sldId id="415" r:id="rId19"/>
    <p:sldId id="412" r:id="rId20"/>
    <p:sldId id="408" r:id="rId21"/>
    <p:sldId id="397" r:id="rId22"/>
    <p:sldId id="393" r:id="rId23"/>
    <p:sldId id="406" r:id="rId24"/>
    <p:sldId id="396" r:id="rId25"/>
    <p:sldId id="382" r:id="rId26"/>
    <p:sldId id="401" r:id="rId27"/>
  </p:sldIdLst>
  <p:sldSz cx="9144000" cy="6858000" type="screen4x3"/>
  <p:notesSz cx="7010400" cy="9296400"/>
  <p:embeddedFontLst>
    <p:embeddedFont>
      <p:font typeface="Arial Unicode MS" panose="020B0604020202020204" pitchFamily="34" charset="-128"/>
      <p:regular r:id="rId30"/>
    </p:embeddedFont>
    <p:embeddedFont>
      <p:font typeface="Tahoma" panose="020B0604030504040204" pitchFamily="34" charset="0"/>
      <p:regular r:id="rId31"/>
      <p:bold r:id="rId32"/>
    </p:embeddedFont>
  </p:embeddedFont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000" kern="1200">
        <a:solidFill>
          <a:schemeClr val="tx1"/>
        </a:solidFill>
        <a:latin typeface="Tahoma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000" kern="1200">
        <a:solidFill>
          <a:schemeClr val="tx1"/>
        </a:solidFill>
        <a:latin typeface="Tahoma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000" kern="1200">
        <a:solidFill>
          <a:schemeClr val="tx1"/>
        </a:solidFill>
        <a:latin typeface="Tahoma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000" kern="1200">
        <a:solidFill>
          <a:schemeClr val="tx1"/>
        </a:solidFill>
        <a:latin typeface="Tahoma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000" kern="1200">
        <a:solidFill>
          <a:schemeClr val="tx1"/>
        </a:solidFill>
        <a:latin typeface="Tahoma" pitchFamily="34" charset="0"/>
        <a:ea typeface="+mn-ea"/>
        <a:cs typeface="+mn-cs"/>
      </a:defRPr>
    </a:lvl5pPr>
    <a:lvl6pPr marL="2286000" algn="l" defTabSz="914400" rtl="0" eaLnBrk="1" latinLnBrk="0" hangingPunct="1">
      <a:defRPr sz="2000" kern="1200">
        <a:solidFill>
          <a:schemeClr val="tx1"/>
        </a:solidFill>
        <a:latin typeface="Tahoma" pitchFamily="34" charset="0"/>
        <a:ea typeface="+mn-ea"/>
        <a:cs typeface="+mn-cs"/>
      </a:defRPr>
    </a:lvl6pPr>
    <a:lvl7pPr marL="2743200" algn="l" defTabSz="914400" rtl="0" eaLnBrk="1" latinLnBrk="0" hangingPunct="1">
      <a:defRPr sz="2000" kern="1200">
        <a:solidFill>
          <a:schemeClr val="tx1"/>
        </a:solidFill>
        <a:latin typeface="Tahoma" pitchFamily="34" charset="0"/>
        <a:ea typeface="+mn-ea"/>
        <a:cs typeface="+mn-cs"/>
      </a:defRPr>
    </a:lvl7pPr>
    <a:lvl8pPr marL="3200400" algn="l" defTabSz="914400" rtl="0" eaLnBrk="1" latinLnBrk="0" hangingPunct="1">
      <a:defRPr sz="2000" kern="1200">
        <a:solidFill>
          <a:schemeClr val="tx1"/>
        </a:solidFill>
        <a:latin typeface="Tahoma" pitchFamily="34" charset="0"/>
        <a:ea typeface="+mn-ea"/>
        <a:cs typeface="+mn-cs"/>
      </a:defRPr>
    </a:lvl8pPr>
    <a:lvl9pPr marL="3657600" algn="l" defTabSz="914400" rtl="0" eaLnBrk="1" latinLnBrk="0" hangingPunct="1">
      <a:defRPr sz="2000" kern="1200">
        <a:solidFill>
          <a:schemeClr val="tx1"/>
        </a:solidFill>
        <a:latin typeface="Tahoma" pitchFamily="34" charset="0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Clements, Shaun" initials="CS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1414"/>
    <a:srgbClr val="140000"/>
    <a:srgbClr val="009900"/>
    <a:srgbClr val="FF0000"/>
    <a:srgbClr val="006600"/>
    <a:srgbClr val="55FF19"/>
    <a:srgbClr val="B2B2B2"/>
    <a:srgbClr val="777777"/>
    <a:srgbClr val="5F5F5F"/>
    <a:srgbClr val="96969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975" autoAdjust="0"/>
    <p:restoredTop sz="94842" autoAdjust="0"/>
  </p:normalViewPr>
  <p:slideViewPr>
    <p:cSldViewPr>
      <p:cViewPr>
        <p:scale>
          <a:sx n="94" d="100"/>
          <a:sy n="94" d="100"/>
        </p:scale>
        <p:origin x="-1008" y="-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1728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3.fntdata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2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font" Target="fonts/font1.fntdata"/><Relationship Id="rId35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5159754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35038" y="4416425"/>
            <a:ext cx="5140325" cy="418306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2207" tIns="45295" rIns="92207" bIns="4529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2051" name="Rectangle 3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90625" y="703263"/>
            <a:ext cx="4630738" cy="347345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</p:sp>
    </p:spTree>
    <p:extLst>
      <p:ext uri="{BB962C8B-B14F-4D97-AF65-F5344CB8AC3E}">
        <p14:creationId xmlns:p14="http://schemas.microsoft.com/office/powerpoint/2010/main" val="288495302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386" name="Rectangle 2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676400"/>
            <a:ext cx="7772400" cy="18288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44387" name="Rectangle 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44388" name="Rectangle 4"/>
          <p:cNvSpPr>
            <a:spLocks noGrp="1" noChangeArrowheads="1"/>
          </p:cNvSpPr>
          <p:nvPr>
            <p:ph type="dt" sz="quarter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144389" name="Rectangle 5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144390" name="Rectangle 6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D6D21950-2517-4665-AFD3-E61590D5284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2D1FEA9-F741-4D93-AD3A-AAA2283C61A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381000"/>
            <a:ext cx="2057400" cy="5715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019800" cy="5715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7DE7134-55BC-43CC-A7B7-FA5BF538FE2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457200" y="381000"/>
            <a:ext cx="8229600" cy="1371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981200"/>
            <a:ext cx="40386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40386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57200" y="4114800"/>
            <a:ext cx="40386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4114800"/>
            <a:ext cx="40386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085ED73E-57E0-4C95-8EF8-312FB4F32AD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D192DB2-9093-4FD6-8CE2-75CA787491D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773C2F3-3083-4666-B514-1F19E473E03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40386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40386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592F753-35B8-4CAE-8B89-E775E7FFCA2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6A0EFA1-87D7-4DEA-BBAE-B7D3639E178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0ACEAD4-5E9B-4225-A4F9-97AB5535788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A440DDA-ED53-452B-BDEE-50866F721C5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18EC857-D3DC-4C00-9C36-C9B595DC3AD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21E8170-6E2A-429B-B18A-063923E5E3C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 cstate="print">
            <a:duotone>
              <a:schemeClr val="bg1"/>
              <a:srgbClr val="FFFFFF"/>
            </a:duotone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6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381000"/>
            <a:ext cx="82296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4336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981200"/>
            <a:ext cx="82296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4336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defRPr>
            </a:lvl1pPr>
          </a:lstStyle>
          <a:p>
            <a:endParaRPr lang="en-US"/>
          </a:p>
        </p:txBody>
      </p:sp>
      <p:sp>
        <p:nvSpPr>
          <p:cNvPr id="14336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defRPr>
            </a:lvl1pPr>
          </a:lstStyle>
          <a:p>
            <a:endParaRPr lang="en-US"/>
          </a:p>
        </p:txBody>
      </p:sp>
      <p:sp>
        <p:nvSpPr>
          <p:cNvPr id="14336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defRPr>
            </a:lvl1pPr>
          </a:lstStyle>
          <a:p>
            <a:fld id="{E3DA473D-D92A-485D-BC72-2131769CAB20}" type="slidenum">
              <a:rPr lang="en-US"/>
              <a:pPr/>
              <a:t>‹#›</a:t>
            </a:fld>
            <a:endParaRPr 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54" r:id="rId1"/>
    <p:sldLayoutId id="2147483655" r:id="rId2"/>
    <p:sldLayoutId id="2147483656" r:id="rId3"/>
    <p:sldLayoutId id="2147483657" r:id="rId4"/>
    <p:sldLayoutId id="2147483658" r:id="rId5"/>
    <p:sldLayoutId id="2147483659" r:id="rId6"/>
    <p:sldLayoutId id="2147483660" r:id="rId7"/>
    <p:sldLayoutId id="2147483661" r:id="rId8"/>
    <p:sldLayoutId id="2147483662" r:id="rId9"/>
    <p:sldLayoutId id="2147483663" r:id="rId10"/>
    <p:sldLayoutId id="2147483664" r:id="rId11"/>
    <p:sldLayoutId id="2147483665" r:id="rId12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pitchFamily="2" charset="2"/>
        <a:buChar char="n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g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emf"/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emf"/><Relationship Id="rId2" Type="http://schemas.openxmlformats.org/officeDocument/2006/relationships/image" Target="../media/image24.emf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emf"/><Relationship Id="rId2" Type="http://schemas.openxmlformats.org/officeDocument/2006/relationships/image" Target="../media/image27.em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0.emf"/><Relationship Id="rId4" Type="http://schemas.openxmlformats.org/officeDocument/2006/relationships/image" Target="../media/image29.emf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emf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emf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emf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542" y="1295399"/>
            <a:ext cx="6087533" cy="3920017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sp>
        <p:nvSpPr>
          <p:cNvPr id="4098" name="Rectangle 2"/>
          <p:cNvSpPr>
            <a:spLocks noChangeArrowheads="1"/>
          </p:cNvSpPr>
          <p:nvPr/>
        </p:nvSpPr>
        <p:spPr bwMode="auto">
          <a:xfrm>
            <a:off x="549215" y="5562600"/>
            <a:ext cx="8382000" cy="838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 anchor="ctr"/>
          <a:lstStyle/>
          <a:p>
            <a:pPr algn="ctr"/>
            <a:r>
              <a:rPr lang="en-US" sz="2800" dirty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Paul </a:t>
            </a:r>
            <a:r>
              <a:rPr lang="en-US" sz="2800" dirty="0" smtClean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Scheerer, </a:t>
            </a:r>
            <a:r>
              <a:rPr lang="en-US" sz="2800" dirty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Brian </a:t>
            </a:r>
            <a:r>
              <a:rPr lang="en-US" sz="2800" dirty="0" smtClean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Bangs, and Shaun Clements </a:t>
            </a:r>
            <a:endParaRPr lang="en-US" sz="2800" dirty="0">
              <a:solidFill>
                <a:schemeClr val="accent6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algn="ctr"/>
            <a:r>
              <a:rPr lang="en-US" sz="2800" dirty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Native Fish Investigations </a:t>
            </a:r>
            <a:r>
              <a:rPr lang="en-US" sz="2800" dirty="0" smtClean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Program</a:t>
            </a:r>
            <a:r>
              <a:rPr lang="en-US" sz="2800" dirty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/>
            </a:r>
            <a:br>
              <a:rPr lang="en-US" sz="2800" dirty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en-US" sz="2800" dirty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Oregon Department of Fish and Wildlife</a:t>
            </a:r>
          </a:p>
        </p:txBody>
      </p:sp>
      <p:sp>
        <p:nvSpPr>
          <p:cNvPr id="4101" name="Rectangle 5"/>
          <p:cNvSpPr>
            <a:spLocks noGrp="1" noChangeArrowheads="1"/>
          </p:cNvSpPr>
          <p:nvPr>
            <p:ph type="title" idx="4294967295"/>
          </p:nvPr>
        </p:nvSpPr>
        <p:spPr>
          <a:xfrm>
            <a:off x="152400" y="0"/>
            <a:ext cx="8839200" cy="1295400"/>
          </a:xfrm>
        </p:spPr>
        <p:txBody>
          <a:bodyPr/>
          <a:lstStyle/>
          <a:p>
            <a:r>
              <a:rPr lang="en-US" sz="3200" b="1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Do Native and Nonnative Fish Partition Floodplain Habitats?</a:t>
            </a:r>
            <a:endParaRPr lang="en-US" sz="3200" dirty="0">
              <a:solidFill>
                <a:schemeClr val="accent6">
                  <a:lumMod val="20000"/>
                  <a:lumOff val="80000"/>
                </a:schemeClr>
              </a:solidFill>
              <a:latin typeface="Arial" pitchFamily="34" charset="0"/>
            </a:endParaRPr>
          </a:p>
        </p:txBody>
      </p:sp>
      <p:pic>
        <p:nvPicPr>
          <p:cNvPr id="4107" name="Picture 11" descr="logo-dfw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0826" y="5867400"/>
            <a:ext cx="645148" cy="819150"/>
          </a:xfrm>
          <a:prstGeom prst="rect">
            <a:avLst/>
          </a:prstGeom>
          <a:noFill/>
        </p:spPr>
      </p:pic>
      <p:pic>
        <p:nvPicPr>
          <p:cNvPr id="10" name="Picture 6" descr="92mm chub at Fall Creek 1"/>
          <p:cNvPicPr>
            <a:picLocks noChangeAspect="1" noChangeArrowheads="1"/>
          </p:cNvPicPr>
          <p:nvPr/>
        </p:nvPicPr>
        <p:blipFill>
          <a:blip r:embed="rId5" cstate="print"/>
          <a:srcRect l="21519" t="44304" r="27848" b="37130"/>
          <a:stretch>
            <a:fillRect/>
          </a:stretch>
        </p:blipFill>
        <p:spPr bwMode="auto">
          <a:xfrm>
            <a:off x="4538357" y="4405792"/>
            <a:ext cx="2944091" cy="8096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542" y="3820957"/>
            <a:ext cx="2095500" cy="1394460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Content Placeholder 2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276600"/>
            <a:ext cx="4374067" cy="3581400"/>
          </a:xfr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91001" y="3257267"/>
            <a:ext cx="4753000" cy="360073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3401" y="3033"/>
            <a:ext cx="4800600" cy="342596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3034"/>
            <a:ext cx="4391000" cy="342596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4200" y="2427903"/>
            <a:ext cx="2669588" cy="2002191"/>
          </a:xfrm>
          <a:prstGeom prst="rect">
            <a:avLst/>
          </a:prstGeom>
          <a:ln w="3175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06294798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762000"/>
          </a:xfrm>
        </p:spPr>
        <p:txBody>
          <a:bodyPr/>
          <a:lstStyle/>
          <a:p>
            <a:r>
              <a:rPr lang="en-US" dirty="0" smtClean="0"/>
              <a:t>Data Compilation / Format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6800"/>
            <a:ext cx="8001000" cy="5562600"/>
          </a:xfrm>
        </p:spPr>
        <p:txBody>
          <a:bodyPr/>
          <a:lstStyle/>
          <a:p>
            <a:pPr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3600" dirty="0" smtClean="0"/>
              <a:t>Bluegills detections: unique fish per ½ hour, by antenna (~14,000 detections)</a:t>
            </a:r>
          </a:p>
          <a:p>
            <a:pPr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3600" dirty="0" smtClean="0"/>
              <a:t>Linked water temperatures and water depths</a:t>
            </a:r>
          </a:p>
          <a:p>
            <a:pPr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3600" dirty="0" smtClean="0"/>
              <a:t>Mapped and calculated </a:t>
            </a:r>
            <a:r>
              <a:rPr lang="en-US" sz="3600" dirty="0"/>
              <a:t>available habitat </a:t>
            </a:r>
            <a:r>
              <a:rPr lang="en-US" sz="3600" dirty="0" smtClean="0"/>
              <a:t>(depth</a:t>
            </a:r>
            <a:r>
              <a:rPr lang="en-US" sz="3600" dirty="0"/>
              <a:t>, </a:t>
            </a:r>
            <a:r>
              <a:rPr lang="en-US" sz="3600" dirty="0" smtClean="0"/>
              <a:t>temperature</a:t>
            </a:r>
            <a:r>
              <a:rPr lang="en-US" sz="3600" dirty="0"/>
              <a:t>, and </a:t>
            </a:r>
            <a:r>
              <a:rPr lang="en-US" sz="3600" dirty="0" smtClean="0"/>
              <a:t>vegetation)</a:t>
            </a:r>
            <a:endParaRPr lang="en-US" sz="3600" dirty="0"/>
          </a:p>
          <a:p>
            <a:pPr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</a:pPr>
            <a:endParaRPr lang="en-US" dirty="0" smtClean="0"/>
          </a:p>
          <a:p>
            <a:pPr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60249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2514600"/>
            <a:ext cx="8229600" cy="1371600"/>
          </a:xfrm>
        </p:spPr>
        <p:txBody>
          <a:bodyPr/>
          <a:lstStyle/>
          <a:p>
            <a:r>
              <a:rPr lang="en-US" dirty="0" smtClean="0"/>
              <a:t>Mapping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079645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96077" y="393412"/>
            <a:ext cx="226376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Bathymetry</a:t>
            </a:r>
            <a:endParaRPr lang="en-US" sz="3200" dirty="0"/>
          </a:p>
        </p:txBody>
      </p:sp>
      <p:cxnSp>
        <p:nvCxnSpPr>
          <p:cNvPr id="11" name="Straight Arrow Connector 10"/>
          <p:cNvCxnSpPr/>
          <p:nvPr/>
        </p:nvCxnSpPr>
        <p:spPr bwMode="auto">
          <a:xfrm flipH="1" flipV="1">
            <a:off x="4038600" y="2895600"/>
            <a:ext cx="1676400" cy="304800"/>
          </a:xfrm>
          <a:prstGeom prst="straightConnector1">
            <a:avLst/>
          </a:prstGeom>
          <a:solidFill>
            <a:schemeClr val="accent1"/>
          </a:solidFill>
          <a:ln w="38100" cap="sq" cmpd="sng" algn="ctr">
            <a:solidFill>
              <a:schemeClr val="tx1"/>
            </a:solidFill>
            <a:prstDash val="solid"/>
            <a:round/>
            <a:headEnd type="none" w="sm" len="sm"/>
            <a:tailEnd type="arrow"/>
          </a:ln>
          <a:effectLst/>
        </p:spPr>
      </p:cxnSp>
      <p:sp>
        <p:nvSpPr>
          <p:cNvPr id="12" name="TextBox 11"/>
          <p:cNvSpPr txBox="1"/>
          <p:nvPr/>
        </p:nvSpPr>
        <p:spPr>
          <a:xfrm>
            <a:off x="4548825" y="2647890"/>
            <a:ext cx="65594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flow</a:t>
            </a:r>
            <a:endParaRPr lang="en-US" dirty="0"/>
          </a:p>
        </p:txBody>
      </p:sp>
      <p:sp>
        <p:nvSpPr>
          <p:cNvPr id="3" name="Flowchart: Connector 2"/>
          <p:cNvSpPr/>
          <p:nvPr/>
        </p:nvSpPr>
        <p:spPr bwMode="auto">
          <a:xfrm>
            <a:off x="457200" y="4876800"/>
            <a:ext cx="228600" cy="241013"/>
          </a:xfrm>
          <a:prstGeom prst="flowChartConnector">
            <a:avLst/>
          </a:prstGeom>
          <a:solidFill>
            <a:srgbClr val="FF0000"/>
          </a:solidFill>
          <a:ln w="12700" cap="sq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4966085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Content Placeholder 10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7999"/>
          </a:xfrm>
        </p:spPr>
      </p:pic>
      <p:sp>
        <p:nvSpPr>
          <p:cNvPr id="2" name="TextBox 1"/>
          <p:cNvSpPr txBox="1"/>
          <p:nvPr/>
        </p:nvSpPr>
        <p:spPr>
          <a:xfrm>
            <a:off x="381000" y="381000"/>
            <a:ext cx="265534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Temperatures</a:t>
            </a:r>
            <a:endParaRPr lang="en-US" sz="3200" dirty="0"/>
          </a:p>
        </p:txBody>
      </p:sp>
      <p:sp>
        <p:nvSpPr>
          <p:cNvPr id="4" name="TextBox 3"/>
          <p:cNvSpPr txBox="1"/>
          <p:nvPr/>
        </p:nvSpPr>
        <p:spPr>
          <a:xfrm>
            <a:off x="3276600" y="5976458"/>
            <a:ext cx="203805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August 18, 2014</a:t>
            </a:r>
            <a:endParaRPr lang="en-US" dirty="0"/>
          </a:p>
        </p:txBody>
      </p:sp>
      <p:cxnSp>
        <p:nvCxnSpPr>
          <p:cNvPr id="13" name="Straight Arrow Connector 12"/>
          <p:cNvCxnSpPr/>
          <p:nvPr/>
        </p:nvCxnSpPr>
        <p:spPr bwMode="auto">
          <a:xfrm flipH="1" flipV="1">
            <a:off x="3657600" y="2895600"/>
            <a:ext cx="1905000" cy="304800"/>
          </a:xfrm>
          <a:prstGeom prst="straightConnector1">
            <a:avLst/>
          </a:prstGeom>
          <a:solidFill>
            <a:schemeClr val="accent1"/>
          </a:solidFill>
          <a:ln w="38100" cap="sq" cmpd="sng" algn="ctr">
            <a:solidFill>
              <a:schemeClr val="tx1"/>
            </a:solidFill>
            <a:prstDash val="solid"/>
            <a:round/>
            <a:headEnd type="none" w="sm" len="sm"/>
            <a:tailEnd type="arrow"/>
          </a:ln>
          <a:effectLst/>
        </p:spPr>
      </p:cxnSp>
      <p:sp>
        <p:nvSpPr>
          <p:cNvPr id="14" name="TextBox 13"/>
          <p:cNvSpPr txBox="1"/>
          <p:nvPr/>
        </p:nvSpPr>
        <p:spPr>
          <a:xfrm>
            <a:off x="4273344" y="2647890"/>
            <a:ext cx="65594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flow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294798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"/>
            <a:ext cx="9144000" cy="6864926"/>
          </a:xfrm>
        </p:spPr>
      </p:pic>
      <p:sp>
        <p:nvSpPr>
          <p:cNvPr id="5" name="TextBox 4"/>
          <p:cNvSpPr txBox="1"/>
          <p:nvPr/>
        </p:nvSpPr>
        <p:spPr>
          <a:xfrm>
            <a:off x="304800" y="381000"/>
            <a:ext cx="314977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Aquatic Vegetation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77635692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2438400"/>
            <a:ext cx="8229600" cy="1371600"/>
          </a:xfrm>
        </p:spPr>
        <p:txBody>
          <a:bodyPr/>
          <a:lstStyle/>
          <a:p>
            <a:r>
              <a:rPr lang="en-US" dirty="0" smtClean="0"/>
              <a:t>Temperatures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136832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7146" y="723742"/>
            <a:ext cx="6944365" cy="27493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7146" y="3473053"/>
            <a:ext cx="6957178" cy="28515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117146" y="6324600"/>
            <a:ext cx="705635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Temperatures changed systematically during study</a:t>
            </a:r>
            <a:endParaRPr lang="en-US" sz="2400" dirty="0"/>
          </a:p>
        </p:txBody>
      </p:sp>
      <p:sp>
        <p:nvSpPr>
          <p:cNvPr id="2" name="TextBox 1"/>
          <p:cNvSpPr txBox="1"/>
          <p:nvPr/>
        </p:nvSpPr>
        <p:spPr>
          <a:xfrm>
            <a:off x="2717745" y="76200"/>
            <a:ext cx="385515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Water Temperatures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79374819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3428" y="76200"/>
            <a:ext cx="5542109" cy="3200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3427" y="3276600"/>
            <a:ext cx="5542109" cy="3172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28600" y="365185"/>
            <a:ext cx="1579214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dirty="0" smtClean="0"/>
              <a:t>Available</a:t>
            </a:r>
          </a:p>
          <a:p>
            <a:pPr algn="ctr"/>
            <a:r>
              <a:rPr lang="en-US" sz="2800" dirty="0" smtClean="0"/>
              <a:t>Habitat</a:t>
            </a:r>
          </a:p>
          <a:p>
            <a:pPr algn="ctr"/>
            <a:r>
              <a:rPr lang="en-US" sz="2800" dirty="0" smtClean="0"/>
              <a:t>(Temps)</a:t>
            </a:r>
            <a:endParaRPr lang="en-US" sz="2800" dirty="0"/>
          </a:p>
        </p:txBody>
      </p:sp>
      <p:sp>
        <p:nvSpPr>
          <p:cNvPr id="3" name="TextBox 2"/>
          <p:cNvSpPr txBox="1"/>
          <p:nvPr/>
        </p:nvSpPr>
        <p:spPr>
          <a:xfrm>
            <a:off x="2461398" y="6449413"/>
            <a:ext cx="448616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Calculated for each 30 minute interval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654120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04800" y="2286000"/>
            <a:ext cx="8229600" cy="1371600"/>
          </a:xfrm>
        </p:spPr>
        <p:txBody>
          <a:bodyPr/>
          <a:lstStyle/>
          <a:p>
            <a:r>
              <a:rPr lang="en-US" dirty="0" smtClean="0"/>
              <a:t>Preliminary Results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018667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154" name="Rectangle 2"/>
          <p:cNvSpPr>
            <a:spLocks noChangeArrowheads="1"/>
          </p:cNvSpPr>
          <p:nvPr/>
        </p:nvSpPr>
        <p:spPr bwMode="auto">
          <a:xfrm>
            <a:off x="304799" y="1371600"/>
            <a:ext cx="8686800" cy="3770263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wrap="square">
            <a:spAutoFit/>
          </a:bodyPr>
          <a:lstStyle/>
          <a:p>
            <a:pPr marL="285750" indent="-285750">
              <a:spcBef>
                <a:spcPts val="0"/>
              </a:spcBef>
              <a:spcAft>
                <a:spcPts val="600"/>
              </a:spcAft>
              <a:buClr>
                <a:schemeClr val="accent6">
                  <a:lumMod val="20000"/>
                  <a:lumOff val="80000"/>
                </a:schemeClr>
              </a:buClr>
              <a:buFontTx/>
              <a:buChar char="•"/>
            </a:pPr>
            <a:r>
              <a:rPr kumimoji="1" lang="en-US" sz="3300" dirty="0" smtClean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1414"/>
                  </a:outerShdw>
                </a:effectLst>
              </a:rPr>
              <a:t>Lots of native and nonnative fish coexist in Willamette floodplain habitats </a:t>
            </a:r>
          </a:p>
          <a:p>
            <a:pPr marL="742950" lvl="1" indent="-285750">
              <a:spcBef>
                <a:spcPts val="0"/>
              </a:spcBef>
              <a:spcAft>
                <a:spcPts val="600"/>
              </a:spcAft>
              <a:buClr>
                <a:schemeClr val="accent6">
                  <a:lumMod val="20000"/>
                  <a:lumOff val="80000"/>
                </a:schemeClr>
              </a:buClr>
              <a:buFontTx/>
              <a:buChar char="•"/>
            </a:pPr>
            <a:r>
              <a:rPr kumimoji="1" lang="en-US" sz="2800" dirty="0" smtClean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1414"/>
                  </a:outerShdw>
                </a:effectLst>
              </a:rPr>
              <a:t>Bluegill- most common and abundant nonnative</a:t>
            </a:r>
          </a:p>
          <a:p>
            <a:pPr marL="285750" lvl="1" indent="-285750">
              <a:spcBef>
                <a:spcPts val="0"/>
              </a:spcBef>
              <a:spcAft>
                <a:spcPts val="600"/>
              </a:spcAft>
              <a:buClr>
                <a:schemeClr val="accent6">
                  <a:lumMod val="20000"/>
                  <a:lumOff val="80000"/>
                </a:schemeClr>
              </a:buClr>
              <a:buFontTx/>
              <a:buChar char="•"/>
            </a:pPr>
            <a:r>
              <a:rPr kumimoji="1" lang="en-US" sz="3300" dirty="0" smtClean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1414"/>
                  </a:outerShdw>
                </a:effectLst>
              </a:rPr>
              <a:t>What conditions allow this to occur?</a:t>
            </a:r>
          </a:p>
          <a:p>
            <a:pPr marL="742950" lvl="2" indent="-285750">
              <a:spcBef>
                <a:spcPts val="0"/>
              </a:spcBef>
              <a:spcAft>
                <a:spcPts val="600"/>
              </a:spcAft>
              <a:buClr>
                <a:schemeClr val="accent6">
                  <a:lumMod val="20000"/>
                  <a:lumOff val="80000"/>
                </a:schemeClr>
              </a:buClr>
              <a:buFontTx/>
              <a:buChar char="•"/>
            </a:pPr>
            <a:r>
              <a:rPr kumimoji="1" lang="en-US" sz="2800" dirty="0" smtClean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1414"/>
                  </a:outerShdw>
                </a:effectLst>
              </a:rPr>
              <a:t>Temperature, depth, aquatic vegetative cover, connectivity</a:t>
            </a:r>
            <a:endParaRPr kumimoji="1" lang="en-US" sz="2800" dirty="0">
              <a:solidFill>
                <a:schemeClr val="accent6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1414"/>
                </a:outerShdw>
              </a:effectLst>
            </a:endParaRPr>
          </a:p>
          <a:p>
            <a:pPr marL="285750" indent="-285750">
              <a:spcBef>
                <a:spcPts val="0"/>
              </a:spcBef>
              <a:spcAft>
                <a:spcPts val="600"/>
              </a:spcAft>
              <a:buClr>
                <a:schemeClr val="accent6">
                  <a:lumMod val="20000"/>
                  <a:lumOff val="80000"/>
                </a:schemeClr>
              </a:buClr>
              <a:buFontTx/>
              <a:buChar char="•"/>
            </a:pPr>
            <a:endParaRPr kumimoji="1" lang="en-US" sz="3600" dirty="0" smtClean="0">
              <a:solidFill>
                <a:schemeClr val="accent6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1414"/>
                </a:outerShdw>
              </a:effectLst>
            </a:endParaRPr>
          </a:p>
        </p:txBody>
      </p:sp>
      <p:sp>
        <p:nvSpPr>
          <p:cNvPr id="177155" name="Rectangle 3"/>
          <p:cNvSpPr>
            <a:spLocks noGrp="1" noChangeArrowheads="1"/>
          </p:cNvSpPr>
          <p:nvPr>
            <p:ph type="title"/>
          </p:nvPr>
        </p:nvSpPr>
        <p:spPr>
          <a:xfrm>
            <a:off x="533399" y="381000"/>
            <a:ext cx="8229600" cy="762000"/>
          </a:xfrm>
        </p:spPr>
        <p:txBody>
          <a:bodyPr/>
          <a:lstStyle/>
          <a:p>
            <a:r>
              <a:rPr lang="en-US" sz="3600" b="1" dirty="0" smtClean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Native &amp; Nonnative Fishes in Floodplain Habitats</a:t>
            </a:r>
            <a:endParaRPr lang="en-US" sz="3600" b="1" dirty="0">
              <a:solidFill>
                <a:schemeClr val="accent6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" name="Picture 3" descr="Big Island 1"/>
          <p:cNvPicPr>
            <a:picLocks noChangeAspect="1" noChangeArrowheads="1"/>
          </p:cNvPicPr>
          <p:nvPr/>
        </p:nvPicPr>
        <p:blipFill>
          <a:blip r:embed="rId2" cstate="print"/>
          <a:srcRect l="13333" t="15556" r="29333" b="15555"/>
          <a:stretch>
            <a:fillRect/>
          </a:stretch>
        </p:blipFill>
        <p:spPr bwMode="auto">
          <a:xfrm>
            <a:off x="1570052" y="4621047"/>
            <a:ext cx="6156295" cy="203041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2628899" y="228600"/>
            <a:ext cx="3886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140000"/>
                </a:solidFill>
              </a:rPr>
              <a:t>Bluegill Detections</a:t>
            </a:r>
            <a:endParaRPr lang="en-US" sz="3200" dirty="0">
              <a:solidFill>
                <a:srgbClr val="140000"/>
              </a:solidFill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994"/>
          <a:stretch/>
        </p:blipFill>
        <p:spPr>
          <a:xfrm>
            <a:off x="134470" y="1066800"/>
            <a:ext cx="8875059" cy="55554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494246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26" y="381000"/>
            <a:ext cx="4408713" cy="3505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490761"/>
            <a:ext cx="4411926" cy="33672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08578" y="381000"/>
            <a:ext cx="4749799" cy="3505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94201" y="3490760"/>
            <a:ext cx="4749799" cy="33672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68086" y="6423782"/>
            <a:ext cx="304666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140000"/>
                </a:solidFill>
              </a:rPr>
              <a:t>Upstream to downstream</a:t>
            </a:r>
            <a:endParaRPr lang="en-US" dirty="0">
              <a:solidFill>
                <a:srgbClr val="14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953000" y="6410235"/>
            <a:ext cx="304666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140000"/>
                </a:solidFill>
              </a:rPr>
              <a:t>Upstream to downstream</a:t>
            </a:r>
            <a:endParaRPr lang="en-US" dirty="0">
              <a:solidFill>
                <a:srgbClr val="140000"/>
              </a:solidFill>
            </a:endParaRPr>
          </a:p>
        </p:txBody>
      </p:sp>
      <p:cxnSp>
        <p:nvCxnSpPr>
          <p:cNvPr id="4" name="Straight Arrow Connector 3"/>
          <p:cNvCxnSpPr>
            <a:stCxn id="2" idx="3"/>
          </p:cNvCxnSpPr>
          <p:nvPr/>
        </p:nvCxnSpPr>
        <p:spPr bwMode="auto">
          <a:xfrm flipV="1">
            <a:off x="3514754" y="6610290"/>
            <a:ext cx="676246" cy="13547"/>
          </a:xfrm>
          <a:prstGeom prst="straightConnector1">
            <a:avLst/>
          </a:prstGeom>
          <a:solidFill>
            <a:schemeClr val="accent1"/>
          </a:solidFill>
          <a:ln w="25400" cap="sq" cmpd="sng" algn="ctr">
            <a:solidFill>
              <a:srgbClr val="140000"/>
            </a:solidFill>
            <a:prstDash val="solid"/>
            <a:round/>
            <a:headEnd type="none" w="sm" len="sm"/>
            <a:tailEnd type="arrow"/>
          </a:ln>
          <a:effectLst/>
        </p:spPr>
      </p:cxnSp>
      <p:cxnSp>
        <p:nvCxnSpPr>
          <p:cNvPr id="10" name="Straight Arrow Connector 9"/>
          <p:cNvCxnSpPr/>
          <p:nvPr/>
        </p:nvCxnSpPr>
        <p:spPr bwMode="auto">
          <a:xfrm flipV="1">
            <a:off x="7999668" y="6597954"/>
            <a:ext cx="676246" cy="13547"/>
          </a:xfrm>
          <a:prstGeom prst="straightConnector1">
            <a:avLst/>
          </a:prstGeom>
          <a:solidFill>
            <a:schemeClr val="accent1"/>
          </a:solidFill>
          <a:ln w="25400" cap="sq" cmpd="sng" algn="ctr">
            <a:solidFill>
              <a:srgbClr val="140000"/>
            </a:solidFill>
            <a:prstDash val="solid"/>
            <a:round/>
            <a:headEnd type="none" w="sm" len="sm"/>
            <a:tailEnd type="arrow"/>
          </a:ln>
          <a:effectLst/>
        </p:spPr>
      </p:cxnSp>
      <p:sp>
        <p:nvSpPr>
          <p:cNvPr id="3" name="TextBox 2"/>
          <p:cNvSpPr txBox="1"/>
          <p:nvPr/>
        </p:nvSpPr>
        <p:spPr>
          <a:xfrm>
            <a:off x="468086" y="14377"/>
            <a:ext cx="829491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001414"/>
                </a:solidFill>
              </a:rPr>
              <a:t>No Changes in Spatial Distribution / Antenna Use over Study</a:t>
            </a:r>
            <a:endParaRPr lang="en-US" b="1" dirty="0">
              <a:solidFill>
                <a:srgbClr val="00141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072503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1371600"/>
            <a:ext cx="7557983" cy="419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533400" y="287865"/>
            <a:ext cx="8153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rgbClr val="140000"/>
                </a:solidFill>
              </a:rPr>
              <a:t>Bluegill Temperature Occupancy vs. Availability</a:t>
            </a:r>
            <a:endParaRPr lang="en-US" sz="2800" dirty="0">
              <a:solidFill>
                <a:srgbClr val="14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28600" y="6063734"/>
            <a:ext cx="83819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smtClean="0">
                <a:solidFill>
                  <a:schemeClr val="tx1">
                    <a:lumMod val="50000"/>
                  </a:schemeClr>
                </a:solidFill>
              </a:rPr>
              <a:t>Temperatures=range of daily minimums, maximums, &amp; means for all antennas</a:t>
            </a:r>
            <a:endParaRPr lang="en-US" sz="1800" dirty="0">
              <a:solidFill>
                <a:schemeClr val="tx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548565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9339" y="287865"/>
            <a:ext cx="814746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rgbClr val="140000"/>
                </a:solidFill>
              </a:rPr>
              <a:t>Bluegill Depth Occupancy vs. Availability</a:t>
            </a:r>
            <a:endParaRPr lang="en-US" sz="2800" dirty="0">
              <a:solidFill>
                <a:srgbClr val="14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96852" y="6096000"/>
            <a:ext cx="75596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smtClean="0">
                <a:solidFill>
                  <a:schemeClr val="tx1">
                    <a:lumMod val="50000"/>
                  </a:schemeClr>
                </a:solidFill>
              </a:rPr>
              <a:t>Depths= range of daily minimums, maximums, &amp; means for all antennas </a:t>
            </a:r>
            <a:endParaRPr lang="en-US" sz="1800" dirty="0">
              <a:solidFill>
                <a:schemeClr val="tx1">
                  <a:lumMod val="50000"/>
                </a:schemeClr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1524000"/>
            <a:ext cx="7773364" cy="403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6076640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8601" y="381000"/>
            <a:ext cx="1524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140000"/>
                </a:solidFill>
              </a:rPr>
              <a:t>Bluegill  &amp; Oregon chub</a:t>
            </a:r>
            <a:endParaRPr lang="en-US" sz="2400" b="1" dirty="0">
              <a:solidFill>
                <a:srgbClr val="140000"/>
              </a:solidFill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1"/>
            <a:ext cx="6515844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0" name="Group 9"/>
          <p:cNvGrpSpPr/>
          <p:nvPr/>
        </p:nvGrpSpPr>
        <p:grpSpPr>
          <a:xfrm>
            <a:off x="208473" y="2781301"/>
            <a:ext cx="1236131" cy="1295400"/>
            <a:chOff x="228601" y="3581400"/>
            <a:chExt cx="1236131" cy="1295400"/>
          </a:xfrm>
        </p:grpSpPr>
        <p:sp>
          <p:nvSpPr>
            <p:cNvPr id="3" name="Rectangle 2"/>
            <p:cNvSpPr/>
            <p:nvPr/>
          </p:nvSpPr>
          <p:spPr bwMode="auto">
            <a:xfrm>
              <a:off x="321734" y="3734219"/>
              <a:ext cx="993478" cy="457200"/>
            </a:xfrm>
            <a:prstGeom prst="rect">
              <a:avLst/>
            </a:prstGeom>
            <a:solidFill>
              <a:srgbClr val="001414"/>
            </a:solidFill>
            <a:ln w="12700" cap="sq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endParaRPr>
            </a:p>
          </p:txBody>
        </p:sp>
        <p:grpSp>
          <p:nvGrpSpPr>
            <p:cNvPr id="9" name="Group 8"/>
            <p:cNvGrpSpPr/>
            <p:nvPr/>
          </p:nvGrpSpPr>
          <p:grpSpPr>
            <a:xfrm>
              <a:off x="228601" y="3581400"/>
              <a:ext cx="1236131" cy="1295400"/>
              <a:chOff x="228601" y="3581400"/>
              <a:chExt cx="1236131" cy="1295400"/>
            </a:xfrm>
          </p:grpSpPr>
          <p:grpSp>
            <p:nvGrpSpPr>
              <p:cNvPr id="6" name="Group 5"/>
              <p:cNvGrpSpPr/>
              <p:nvPr/>
            </p:nvGrpSpPr>
            <p:grpSpPr>
              <a:xfrm>
                <a:off x="313267" y="3733800"/>
                <a:ext cx="1151465" cy="995866"/>
                <a:chOff x="313267" y="4953000"/>
                <a:chExt cx="1151465" cy="995866"/>
              </a:xfrm>
            </p:grpSpPr>
            <p:sp>
              <p:nvSpPr>
                <p:cNvPr id="4" name="TextBox 3"/>
                <p:cNvSpPr txBox="1"/>
                <p:nvPr/>
              </p:nvSpPr>
              <p:spPr>
                <a:xfrm>
                  <a:off x="321734" y="4953000"/>
                  <a:ext cx="1142998" cy="40011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dirty="0" smtClean="0"/>
                    <a:t>Bluegill</a:t>
                  </a:r>
                  <a:endParaRPr lang="en-US" dirty="0"/>
                </a:p>
              </p:txBody>
            </p:sp>
            <p:sp>
              <p:nvSpPr>
                <p:cNvPr id="7" name="TextBox 6"/>
                <p:cNvSpPr txBox="1"/>
                <p:nvPr/>
              </p:nvSpPr>
              <p:spPr>
                <a:xfrm>
                  <a:off x="313267" y="5579534"/>
                  <a:ext cx="993478" cy="369332"/>
                </a:xfrm>
                <a:prstGeom prst="rect">
                  <a:avLst/>
                </a:prstGeom>
                <a:noFill/>
                <a:ln w="19050">
                  <a:solidFill>
                    <a:srgbClr val="001414"/>
                  </a:solidFill>
                </a:ln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1800" dirty="0" smtClean="0">
                      <a:solidFill>
                        <a:srgbClr val="001414"/>
                      </a:solidFill>
                    </a:rPr>
                    <a:t>O. chub</a:t>
                  </a:r>
                  <a:endParaRPr lang="en-US" sz="1800" dirty="0">
                    <a:solidFill>
                      <a:srgbClr val="001414"/>
                    </a:solidFill>
                  </a:endParaRPr>
                </a:p>
              </p:txBody>
            </p:sp>
          </p:grpSp>
          <p:sp>
            <p:nvSpPr>
              <p:cNvPr id="8" name="Rectangle 7"/>
              <p:cNvSpPr/>
              <p:nvPr/>
            </p:nvSpPr>
            <p:spPr bwMode="auto">
              <a:xfrm>
                <a:off x="228601" y="3581400"/>
                <a:ext cx="1236131" cy="1295400"/>
              </a:xfrm>
              <a:prstGeom prst="rect">
                <a:avLst/>
              </a:prstGeom>
              <a:noFill/>
              <a:ln w="12700" cap="sq" cmpd="sng" algn="ctr">
                <a:solidFill>
                  <a:srgbClr val="001414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0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</a:endParaRPr>
              </a:p>
            </p:txBody>
          </p:sp>
        </p:grpSp>
      </p:grpSp>
      <p:sp>
        <p:nvSpPr>
          <p:cNvPr id="11" name="TextBox 10"/>
          <p:cNvSpPr txBox="1"/>
          <p:nvPr/>
        </p:nvSpPr>
        <p:spPr>
          <a:xfrm>
            <a:off x="140737" y="4953000"/>
            <a:ext cx="161186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rgbClr val="001414"/>
                </a:solidFill>
              </a:rPr>
              <a:t>We saw movement of majority of  VIE marked chub throughout study area!</a:t>
            </a:r>
            <a:endParaRPr lang="en-US" sz="1600" dirty="0">
              <a:solidFill>
                <a:srgbClr val="00141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707597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457200"/>
          </a:xfrm>
        </p:spPr>
        <p:txBody>
          <a:bodyPr/>
          <a:lstStyle/>
          <a:p>
            <a:r>
              <a:rPr lang="en-US" dirty="0" smtClean="0"/>
              <a:t>Summary</a:t>
            </a:r>
            <a:endParaRPr lang="en-US" dirty="0"/>
          </a:p>
        </p:txBody>
      </p:sp>
      <p:sp>
        <p:nvSpPr>
          <p:cNvPr id="249859" name="Rectangle 3"/>
          <p:cNvSpPr>
            <a:spLocks noGrp="1" noChangeArrowheads="1"/>
          </p:cNvSpPr>
          <p:nvPr>
            <p:ph idx="1"/>
          </p:nvPr>
        </p:nvSpPr>
        <p:spPr>
          <a:xfrm>
            <a:off x="228600" y="990600"/>
            <a:ext cx="8763000" cy="4114800"/>
          </a:xfrm>
          <a:noFill/>
        </p:spPr>
        <p:txBody>
          <a:bodyPr/>
          <a:lstStyle/>
          <a:p>
            <a:pPr>
              <a:buClr>
                <a:schemeClr val="tx2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3400" dirty="0" smtClean="0">
                <a:latin typeface="Arial Unicode MS" pitchFamily="34" charset="-128"/>
              </a:rPr>
              <a:t>Bluegill did </a:t>
            </a:r>
            <a:r>
              <a:rPr lang="en-US" sz="3400" u="sng" dirty="0" smtClean="0">
                <a:latin typeface="Arial Unicode MS" pitchFamily="34" charset="-128"/>
              </a:rPr>
              <a:t>not</a:t>
            </a:r>
            <a:r>
              <a:rPr lang="en-US" sz="3400" dirty="0" smtClean="0">
                <a:latin typeface="Arial Unicode MS" pitchFamily="34" charset="-128"/>
              </a:rPr>
              <a:t> use all habitats</a:t>
            </a:r>
          </a:p>
          <a:p>
            <a:pPr lvl="1">
              <a:buClr>
                <a:schemeClr val="tx2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3400" dirty="0" smtClean="0">
                <a:latin typeface="Arial Unicode MS" pitchFamily="34" charset="-128"/>
              </a:rPr>
              <a:t>No temporal shifts in spatial distribution</a:t>
            </a:r>
          </a:p>
          <a:p>
            <a:pPr>
              <a:buClr>
                <a:schemeClr val="tx2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3400" dirty="0" smtClean="0">
                <a:latin typeface="Arial Unicode MS" pitchFamily="34" charset="-128"/>
              </a:rPr>
              <a:t>Oregon chub used most habitats</a:t>
            </a:r>
          </a:p>
          <a:p>
            <a:pPr>
              <a:buClr>
                <a:schemeClr val="tx2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3400" dirty="0" smtClean="0"/>
              <a:t>Future modelling: include capture histories, temperatures, depths, vegetative cover, edge vs. offshore, bluegill length, time of day</a:t>
            </a:r>
          </a:p>
          <a:p>
            <a:pPr>
              <a:buClr>
                <a:schemeClr val="tx2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3400" dirty="0" smtClean="0"/>
              <a:t>Ultimate goal- tie findings into floodplain study- i.e. what conditions </a:t>
            </a:r>
            <a:r>
              <a:rPr lang="en-US" sz="3400" dirty="0"/>
              <a:t>allow </a:t>
            </a:r>
            <a:r>
              <a:rPr lang="en-US" sz="3400" dirty="0" smtClean="0"/>
              <a:t>natives and nonnatives to coexist (favor natives)?</a:t>
            </a:r>
            <a:endParaRPr lang="en-US" sz="3400" b="1" dirty="0" smtClean="0">
              <a:latin typeface="Arial Unicode MS" pitchFamily="34" charset="-128"/>
            </a:endParaRPr>
          </a:p>
          <a:p>
            <a:pPr lvl="1">
              <a:buClr>
                <a:schemeClr val="tx2"/>
              </a:buClr>
              <a:buSzPct val="100000"/>
              <a:buFont typeface="Arial" panose="020B0604020202020204" pitchFamily="34" charset="0"/>
              <a:buChar char="•"/>
            </a:pPr>
            <a:endParaRPr lang="en-US" sz="3200" b="1" dirty="0" smtClean="0">
              <a:latin typeface="Arial Unicode MS" pitchFamily="34" charset="-128"/>
            </a:endParaRPr>
          </a:p>
          <a:p>
            <a:pPr>
              <a:buClr>
                <a:schemeClr val="tx2"/>
              </a:buClr>
              <a:buSzPct val="100000"/>
              <a:buFont typeface="Arial" panose="020B0604020202020204" pitchFamily="34" charset="0"/>
              <a:buChar char="•"/>
            </a:pPr>
            <a:endParaRPr lang="en-US" sz="3200" b="1" dirty="0">
              <a:latin typeface="Arial Unicode MS" pitchFamily="34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8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362200" y="609600"/>
            <a:ext cx="4419600" cy="609600"/>
          </a:xfrm>
          <a:noFill/>
        </p:spPr>
        <p:txBody>
          <a:bodyPr/>
          <a:lstStyle/>
          <a:p>
            <a:pPr algn="ctr">
              <a:buFont typeface="Wingdings" pitchFamily="2" charset="2"/>
              <a:buNone/>
            </a:pPr>
            <a:r>
              <a:rPr lang="en-US" sz="4000" b="1" dirty="0">
                <a:latin typeface="Arial Unicode MS" pitchFamily="34" charset="-128"/>
              </a:rPr>
              <a:t>Questions?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166"/>
          <a:stretch/>
        </p:blipFill>
        <p:spPr>
          <a:xfrm>
            <a:off x="852134" y="1752600"/>
            <a:ext cx="7252337" cy="4343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03785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7828" name="Picture 4" descr="OSTP1L_D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77826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304800"/>
            <a:ext cx="8458200" cy="1066800"/>
          </a:xfrm>
          <a:solidFill>
            <a:srgbClr val="C0C0C0">
              <a:alpha val="60001"/>
            </a:srgbClr>
          </a:solidFill>
        </p:spPr>
        <p:txBody>
          <a:bodyPr/>
          <a:lstStyle/>
          <a:p>
            <a:r>
              <a:rPr lang="en-US" sz="4000" b="1" dirty="0" smtClean="0">
                <a:solidFill>
                  <a:srgbClr val="001414"/>
                </a:solidFill>
                <a:effectLst>
                  <a:outerShdw blurRad="38100" dist="38100" dir="2700000" algn="tl">
                    <a:schemeClr val="tx1">
                      <a:alpha val="50000"/>
                    </a:schemeClr>
                  </a:outerShdw>
                </a:effectLst>
              </a:rPr>
              <a:t>Pilot Study Objective</a:t>
            </a:r>
            <a:endParaRPr lang="en-US" sz="4000" b="1" dirty="0">
              <a:solidFill>
                <a:srgbClr val="001414"/>
              </a:solidFill>
              <a:effectLst>
                <a:outerShdw blurRad="38100" dist="38100" dir="2700000" algn="tl">
                  <a:schemeClr val="tx1">
                    <a:alpha val="50000"/>
                  </a:schemeClr>
                </a:outerShdw>
              </a:effectLst>
            </a:endParaRPr>
          </a:p>
        </p:txBody>
      </p:sp>
      <p:sp>
        <p:nvSpPr>
          <p:cNvPr id="77827" name="Rectangle 3"/>
          <p:cNvSpPr>
            <a:spLocks noChangeArrowheads="1"/>
          </p:cNvSpPr>
          <p:nvPr/>
        </p:nvSpPr>
        <p:spPr bwMode="auto">
          <a:xfrm>
            <a:off x="294685" y="2514600"/>
            <a:ext cx="8458200" cy="1938992"/>
          </a:xfrm>
          <a:prstGeom prst="rect">
            <a:avLst/>
          </a:prstGeom>
          <a:solidFill>
            <a:srgbClr val="C0C0C0">
              <a:alpha val="60001"/>
            </a:srgbClr>
          </a:solidFill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buClr>
                <a:srgbClr val="001414"/>
              </a:buClr>
            </a:pPr>
            <a:r>
              <a:rPr kumimoji="1" lang="en-US" sz="4000" dirty="0" smtClean="0">
                <a:solidFill>
                  <a:srgbClr val="001414"/>
                </a:solidFill>
                <a:effectLst>
                  <a:outerShdw blurRad="38100" dist="38100" dir="2700000" algn="tl">
                    <a:schemeClr val="tx1">
                      <a:alpha val="50000"/>
                    </a:schemeClr>
                  </a:outerShdw>
                </a:effectLst>
              </a:rPr>
              <a:t>Describe bluegill habitat use in an off-channel, slough-like habitat containing Oregon chub</a:t>
            </a:r>
            <a:endParaRPr kumimoji="1" lang="en-US" sz="4000" dirty="0">
              <a:solidFill>
                <a:srgbClr val="001414"/>
              </a:solidFill>
              <a:effectLst>
                <a:outerShdw blurRad="38100" dist="38100" dir="2700000" algn="tl">
                  <a:schemeClr val="tx1">
                    <a:alpha val="50000"/>
                  </a:schemeClr>
                </a:outerShdw>
              </a:effectLst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762000"/>
          </a:xfrm>
        </p:spPr>
        <p:txBody>
          <a:bodyPr/>
          <a:lstStyle/>
          <a:p>
            <a:r>
              <a:rPr lang="en-US" dirty="0" smtClean="0"/>
              <a:t>Study Site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90600"/>
            <a:ext cx="8229600" cy="5486400"/>
          </a:xfrm>
        </p:spPr>
        <p:txBody>
          <a:bodyPr/>
          <a:lstStyle/>
          <a:p>
            <a:pPr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3600" dirty="0" smtClean="0"/>
              <a:t>Geren Island (North Santiam)</a:t>
            </a:r>
          </a:p>
          <a:p>
            <a:pPr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3600" dirty="0" smtClean="0"/>
              <a:t>Slough-like channel &gt;400 x 7 m </a:t>
            </a:r>
          </a:p>
          <a:p>
            <a:pPr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3600" dirty="0" smtClean="0"/>
              <a:t>“Closed”</a:t>
            </a:r>
          </a:p>
          <a:p>
            <a:pPr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3600" dirty="0" smtClean="0"/>
              <a:t>Range of temperatures, depths,  and aquatic vegetative cover</a:t>
            </a:r>
          </a:p>
          <a:p>
            <a:pPr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3600" dirty="0" smtClean="0"/>
              <a:t>Bluegill and Oregon chub abundant</a:t>
            </a:r>
          </a:p>
          <a:p>
            <a:pPr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3600" dirty="0" smtClean="0"/>
              <a:t>Other fish species in low abundance</a:t>
            </a:r>
          </a:p>
          <a:p>
            <a:pPr marL="0" indent="0">
              <a:buClr>
                <a:schemeClr val="tx1"/>
              </a:buClr>
              <a:buSzPct val="100000"/>
              <a:buNone/>
            </a:pPr>
            <a:endParaRPr lang="en-US" dirty="0" smtClean="0"/>
          </a:p>
          <a:p>
            <a:pPr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196555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463"/>
            <a:ext cx="9144000" cy="6861463"/>
          </a:xfrm>
        </p:spPr>
      </p:pic>
      <p:sp>
        <p:nvSpPr>
          <p:cNvPr id="5" name="TextBox 4"/>
          <p:cNvSpPr txBox="1"/>
          <p:nvPr/>
        </p:nvSpPr>
        <p:spPr>
          <a:xfrm>
            <a:off x="381000" y="457199"/>
            <a:ext cx="224221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/>
              <a:t>Study Site</a:t>
            </a:r>
            <a:endParaRPr lang="en-US" sz="3600" dirty="0"/>
          </a:p>
        </p:txBody>
      </p:sp>
      <p:sp>
        <p:nvSpPr>
          <p:cNvPr id="3" name="TextBox 2"/>
          <p:cNvSpPr txBox="1"/>
          <p:nvPr/>
        </p:nvSpPr>
        <p:spPr>
          <a:xfrm>
            <a:off x="2057400" y="3581400"/>
            <a:ext cx="162518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Geren Island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6477000" y="6019800"/>
            <a:ext cx="242495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Upper Bennett Dam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760824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4572000" cy="343746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0711" y="3412066"/>
            <a:ext cx="4583289" cy="344593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485"/>
          <a:stretch/>
        </p:blipFill>
        <p:spPr>
          <a:xfrm>
            <a:off x="4572000" y="0"/>
            <a:ext cx="4583288" cy="3412066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437466"/>
            <a:ext cx="4560711" cy="3420533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76200" y="76199"/>
            <a:ext cx="202093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rgbClr val="00141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Study Site</a:t>
            </a:r>
            <a:endParaRPr lang="en-US" sz="3200" dirty="0">
              <a:solidFill>
                <a:srgbClr val="001414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95442897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762000"/>
          </a:xfrm>
        </p:spPr>
        <p:txBody>
          <a:bodyPr/>
          <a:lstStyle/>
          <a:p>
            <a:r>
              <a:rPr lang="en-US" dirty="0" smtClean="0"/>
              <a:t>Study Design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447800"/>
            <a:ext cx="7772400" cy="5562600"/>
          </a:xfrm>
        </p:spPr>
        <p:txBody>
          <a:bodyPr/>
          <a:lstStyle/>
          <a:p>
            <a:pPr marL="0" indent="0">
              <a:buClr>
                <a:schemeClr val="tx1"/>
              </a:buClr>
              <a:buSzPct val="100000"/>
              <a:buNone/>
            </a:pPr>
            <a:r>
              <a:rPr lang="en-US" sz="4400" dirty="0" smtClean="0"/>
              <a:t>Compare bluegill habitat use versus availability</a:t>
            </a:r>
          </a:p>
          <a:p>
            <a:pPr lvl="1"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4000" dirty="0" smtClean="0"/>
              <a:t>Divide slough into habitat units </a:t>
            </a:r>
            <a:r>
              <a:rPr lang="en-US" sz="4000" dirty="0" smtClean="0"/>
              <a:t>based on depth</a:t>
            </a:r>
            <a:r>
              <a:rPr lang="en-US" sz="4000" dirty="0" smtClean="0"/>
              <a:t>, vegetative cover, </a:t>
            </a:r>
            <a:r>
              <a:rPr lang="en-US" sz="4000" dirty="0" smtClean="0"/>
              <a:t>temperature, edge vs. offshore</a:t>
            </a:r>
            <a:endParaRPr lang="en-US" sz="4000" dirty="0" smtClean="0"/>
          </a:p>
        </p:txBody>
      </p:sp>
    </p:spTree>
    <p:extLst>
      <p:ext uri="{BB962C8B-B14F-4D97-AF65-F5344CB8AC3E}">
        <p14:creationId xmlns:p14="http://schemas.microsoft.com/office/powerpoint/2010/main" val="153945088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762000"/>
          </a:xfrm>
        </p:spPr>
        <p:txBody>
          <a:bodyPr/>
          <a:lstStyle/>
          <a:p>
            <a:r>
              <a:rPr lang="en-US" dirty="0" smtClean="0"/>
              <a:t>Study Methods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14400"/>
            <a:ext cx="8229600" cy="5562600"/>
          </a:xfrm>
        </p:spPr>
        <p:txBody>
          <a:bodyPr/>
          <a:lstStyle/>
          <a:p>
            <a:pPr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dirty="0" smtClean="0"/>
              <a:t>Installed </a:t>
            </a:r>
            <a:r>
              <a:rPr lang="en-US" dirty="0"/>
              <a:t>PIT antennas </a:t>
            </a:r>
            <a:r>
              <a:rPr lang="en-US" dirty="0" smtClean="0"/>
              <a:t>at each </a:t>
            </a:r>
            <a:r>
              <a:rPr lang="en-US" dirty="0"/>
              <a:t>habitat </a:t>
            </a:r>
            <a:r>
              <a:rPr lang="en-US" dirty="0" smtClean="0"/>
              <a:t>unit </a:t>
            </a:r>
            <a:r>
              <a:rPr lang="en-US" sz="2400" dirty="0" smtClean="0"/>
              <a:t>(20 units, 2-3 replicate units)</a:t>
            </a:r>
            <a:endParaRPr lang="en-US" sz="2400" dirty="0"/>
          </a:p>
          <a:p>
            <a:pPr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dirty="0" smtClean="0"/>
              <a:t>PIT-tagged 523 bluegills </a:t>
            </a:r>
            <a:r>
              <a:rPr lang="en-US" sz="2400" dirty="0" smtClean="0"/>
              <a:t>(57-153 mm TL)</a:t>
            </a:r>
          </a:p>
          <a:p>
            <a:pPr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dirty="0" smtClean="0"/>
              <a:t>Described </a:t>
            </a:r>
            <a:r>
              <a:rPr lang="en-US" dirty="0"/>
              <a:t>habitat at </a:t>
            </a:r>
            <a:r>
              <a:rPr lang="en-US" dirty="0" smtClean="0"/>
              <a:t>each unit and throughout the study area </a:t>
            </a:r>
          </a:p>
          <a:p>
            <a:pPr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dirty="0" smtClean="0"/>
              <a:t>Trapped and VIE marked Oregon chub</a:t>
            </a:r>
            <a:endParaRPr lang="en-US" dirty="0"/>
          </a:p>
          <a:p>
            <a:pPr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dirty="0" smtClean="0"/>
              <a:t>7 </a:t>
            </a:r>
            <a:r>
              <a:rPr lang="en-US" dirty="0"/>
              <a:t>July through 1 October (12 weeks)</a:t>
            </a:r>
          </a:p>
          <a:p>
            <a:pPr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</a:pPr>
            <a:endParaRPr lang="en-US" dirty="0" smtClean="0"/>
          </a:p>
          <a:p>
            <a:pPr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</a:pPr>
            <a:endParaRPr lang="en-US" dirty="0"/>
          </a:p>
        </p:txBody>
      </p:sp>
      <p:pic>
        <p:nvPicPr>
          <p:cNvPr id="4" name="Content Placeholder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286000" y="5333326"/>
            <a:ext cx="4495126" cy="12382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343429861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762000"/>
          </a:xfrm>
        </p:spPr>
        <p:txBody>
          <a:bodyPr/>
          <a:lstStyle/>
          <a:p>
            <a:r>
              <a:rPr lang="en-US" dirty="0" smtClean="0"/>
              <a:t>Analysis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57200"/>
            <a:ext cx="8229600" cy="5943600"/>
          </a:xfrm>
        </p:spPr>
        <p:txBody>
          <a:bodyPr/>
          <a:lstStyle/>
          <a:p>
            <a:pPr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</a:pPr>
            <a:endParaRPr lang="en-US" sz="2800" dirty="0"/>
          </a:p>
          <a:p>
            <a:pPr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4000" dirty="0" smtClean="0"/>
              <a:t>Are there habitats that bluegill are </a:t>
            </a:r>
            <a:r>
              <a:rPr lang="en-US" sz="4000" u="sng" dirty="0" smtClean="0"/>
              <a:t>not</a:t>
            </a:r>
            <a:r>
              <a:rPr lang="en-US" sz="4000" dirty="0" smtClean="0"/>
              <a:t> using?</a:t>
            </a:r>
          </a:p>
          <a:p>
            <a:pPr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4000" dirty="0" smtClean="0"/>
              <a:t>Compare </a:t>
            </a:r>
            <a:r>
              <a:rPr lang="en-US" sz="4000" dirty="0"/>
              <a:t>bluegill and Oregon chub habitat </a:t>
            </a:r>
            <a:r>
              <a:rPr lang="en-US" sz="4000" dirty="0" smtClean="0"/>
              <a:t>usage</a:t>
            </a:r>
            <a:endParaRPr lang="en-US" sz="4000" dirty="0"/>
          </a:p>
          <a:p>
            <a:pPr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4000" dirty="0" smtClean="0"/>
              <a:t>Develop model to determine which variables explain bluegill habitat use</a:t>
            </a:r>
          </a:p>
          <a:p>
            <a:pPr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</a:pP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3278318512"/>
      </p:ext>
    </p:extLst>
  </p:cSld>
  <p:clrMapOvr>
    <a:masterClrMapping/>
  </p:clrMapOvr>
</p:sld>
</file>

<file path=ppt/theme/theme1.xml><?xml version="1.0" encoding="utf-8"?>
<a:theme xmlns:a="http://schemas.openxmlformats.org/drawingml/2006/main" name="Textured">
  <a:themeElements>
    <a:clrScheme name="Textured 5">
      <a:dk1>
        <a:srgbClr val="003366"/>
      </a:dk1>
      <a:lt1>
        <a:srgbClr val="FFFFFF"/>
      </a:lt1>
      <a:dk2>
        <a:srgbClr val="2B5481"/>
      </a:dk2>
      <a:lt2>
        <a:srgbClr val="E5FFFF"/>
      </a:lt2>
      <a:accent1>
        <a:srgbClr val="009999"/>
      </a:accent1>
      <a:accent2>
        <a:srgbClr val="336699"/>
      </a:accent2>
      <a:accent3>
        <a:srgbClr val="ACB3C1"/>
      </a:accent3>
      <a:accent4>
        <a:srgbClr val="DADADA"/>
      </a:accent4>
      <a:accent5>
        <a:srgbClr val="AACACA"/>
      </a:accent5>
      <a:accent6>
        <a:srgbClr val="2D5C8A"/>
      </a:accent6>
      <a:hlink>
        <a:srgbClr val="00CCFF"/>
      </a:hlink>
      <a:folHlink>
        <a:srgbClr val="FFCC00"/>
      </a:folHlink>
    </a:clrScheme>
    <a:fontScheme name="Textured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sq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sq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lnDef>
  </a:objectDefaults>
  <a:extraClrSchemeLst>
    <a:extraClrScheme>
      <a:clrScheme name="Textured 1">
        <a:dk1>
          <a:srgbClr val="660000"/>
        </a:dk1>
        <a:lt1>
          <a:srgbClr val="FFFFFF"/>
        </a:lt1>
        <a:dk2>
          <a:srgbClr val="800000"/>
        </a:dk2>
        <a:lt2>
          <a:srgbClr val="FFFFCC"/>
        </a:lt2>
        <a:accent1>
          <a:srgbClr val="BE7960"/>
        </a:accent1>
        <a:accent2>
          <a:srgbClr val="CC6600"/>
        </a:accent2>
        <a:accent3>
          <a:srgbClr val="C0AAAA"/>
        </a:accent3>
        <a:accent4>
          <a:srgbClr val="DADADA"/>
        </a:accent4>
        <a:accent5>
          <a:srgbClr val="DBBEB6"/>
        </a:accent5>
        <a:accent6>
          <a:srgbClr val="B95C00"/>
        </a:accent6>
        <a:hlink>
          <a:srgbClr val="FFCC66"/>
        </a:hlink>
        <a:folHlink>
          <a:srgbClr val="CC33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xtured 2">
        <a:dk1>
          <a:srgbClr val="003300"/>
        </a:dk1>
        <a:lt1>
          <a:srgbClr val="FFFFFF"/>
        </a:lt1>
        <a:dk2>
          <a:srgbClr val="4D6A2A"/>
        </a:dk2>
        <a:lt2>
          <a:srgbClr val="CCFF99"/>
        </a:lt2>
        <a:accent1>
          <a:srgbClr val="33CC33"/>
        </a:accent1>
        <a:accent2>
          <a:srgbClr val="46562A"/>
        </a:accent2>
        <a:accent3>
          <a:srgbClr val="B2B9AC"/>
        </a:accent3>
        <a:accent4>
          <a:srgbClr val="DADADA"/>
        </a:accent4>
        <a:accent5>
          <a:srgbClr val="ADE2AD"/>
        </a:accent5>
        <a:accent6>
          <a:srgbClr val="3F4D25"/>
        </a:accent6>
        <a:hlink>
          <a:srgbClr val="009999"/>
        </a:hlink>
        <a:folHlink>
          <a:srgbClr val="CC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xtured 3">
        <a:dk1>
          <a:srgbClr val="4E4E74"/>
        </a:dk1>
        <a:lt1>
          <a:srgbClr val="FFFFFF"/>
        </a:lt1>
        <a:dk2>
          <a:srgbClr val="666699"/>
        </a:dk2>
        <a:lt2>
          <a:srgbClr val="FFFFCC"/>
        </a:lt2>
        <a:accent1>
          <a:srgbClr val="5E5884"/>
        </a:accent1>
        <a:accent2>
          <a:srgbClr val="8AB29D"/>
        </a:accent2>
        <a:accent3>
          <a:srgbClr val="B8B8CA"/>
        </a:accent3>
        <a:accent4>
          <a:srgbClr val="DADADA"/>
        </a:accent4>
        <a:accent5>
          <a:srgbClr val="B6B4C2"/>
        </a:accent5>
        <a:accent6>
          <a:srgbClr val="7DA18E"/>
        </a:accent6>
        <a:hlink>
          <a:srgbClr val="FFFF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xtured 4">
        <a:dk1>
          <a:srgbClr val="004E4C"/>
        </a:dk1>
        <a:lt1>
          <a:srgbClr val="FFFFFF"/>
        </a:lt1>
        <a:dk2>
          <a:srgbClr val="006666"/>
        </a:dk2>
        <a:lt2>
          <a:srgbClr val="FFFFCC"/>
        </a:lt2>
        <a:accent1>
          <a:srgbClr val="FFCC00"/>
        </a:accent1>
        <a:accent2>
          <a:srgbClr val="00B0AC"/>
        </a:accent2>
        <a:accent3>
          <a:srgbClr val="AAB8B8"/>
        </a:accent3>
        <a:accent4>
          <a:srgbClr val="DADADA"/>
        </a:accent4>
        <a:accent5>
          <a:srgbClr val="FFE2AA"/>
        </a:accent5>
        <a:accent6>
          <a:srgbClr val="009F9B"/>
        </a:accent6>
        <a:hlink>
          <a:srgbClr val="BA7C3E"/>
        </a:hlink>
        <a:folHlink>
          <a:srgbClr val="724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xtured 5">
        <a:dk1>
          <a:srgbClr val="003366"/>
        </a:dk1>
        <a:lt1>
          <a:srgbClr val="FFFFFF"/>
        </a:lt1>
        <a:dk2>
          <a:srgbClr val="2B5481"/>
        </a:dk2>
        <a:lt2>
          <a:srgbClr val="E5FFFF"/>
        </a:lt2>
        <a:accent1>
          <a:srgbClr val="009999"/>
        </a:accent1>
        <a:accent2>
          <a:srgbClr val="336699"/>
        </a:accent2>
        <a:accent3>
          <a:srgbClr val="ACB3C1"/>
        </a:accent3>
        <a:accent4>
          <a:srgbClr val="DADADA"/>
        </a:accent4>
        <a:accent5>
          <a:srgbClr val="AACACA"/>
        </a:accent5>
        <a:accent6>
          <a:srgbClr val="2D5C8A"/>
        </a:accent6>
        <a:hlink>
          <a:srgbClr val="00CCFF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xtured 6">
        <a:dk1>
          <a:srgbClr val="080808"/>
        </a:dk1>
        <a:lt1>
          <a:srgbClr val="FFFFFF"/>
        </a:lt1>
        <a:dk2>
          <a:srgbClr val="4D4D4D"/>
        </a:dk2>
        <a:lt2>
          <a:srgbClr val="FFFFFF"/>
        </a:lt2>
        <a:accent1>
          <a:srgbClr val="666699"/>
        </a:accent1>
        <a:accent2>
          <a:srgbClr val="3366CC"/>
        </a:accent2>
        <a:accent3>
          <a:srgbClr val="B2B2B2"/>
        </a:accent3>
        <a:accent4>
          <a:srgbClr val="DADADA"/>
        </a:accent4>
        <a:accent5>
          <a:srgbClr val="B8B8CA"/>
        </a:accent5>
        <a:accent6>
          <a:srgbClr val="2D5CB9"/>
        </a:accent6>
        <a:hlink>
          <a:srgbClr val="00CC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xtured 7">
        <a:dk1>
          <a:srgbClr val="000000"/>
        </a:dk1>
        <a:lt1>
          <a:srgbClr val="DBDAC2"/>
        </a:lt1>
        <a:dk2>
          <a:srgbClr val="827F4C"/>
        </a:dk2>
        <a:lt2>
          <a:srgbClr val="C0BC94"/>
        </a:lt2>
        <a:accent1>
          <a:srgbClr val="AAA578"/>
        </a:accent1>
        <a:accent2>
          <a:srgbClr val="A2A4AC"/>
        </a:accent2>
        <a:accent3>
          <a:srgbClr val="EAEADD"/>
        </a:accent3>
        <a:accent4>
          <a:srgbClr val="000000"/>
        </a:accent4>
        <a:accent5>
          <a:srgbClr val="D2CFBE"/>
        </a:accent5>
        <a:accent6>
          <a:srgbClr val="92949B"/>
        </a:accent6>
        <a:hlink>
          <a:srgbClr val="5B8800"/>
        </a:hlink>
        <a:folHlink>
          <a:srgbClr val="68653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xtured 8">
        <a:dk1>
          <a:srgbClr val="000000"/>
        </a:dk1>
        <a:lt1>
          <a:srgbClr val="DCE8F4"/>
        </a:lt1>
        <a:dk2>
          <a:srgbClr val="7B9CB5"/>
        </a:dk2>
        <a:lt2>
          <a:srgbClr val="969696"/>
        </a:lt2>
        <a:accent1>
          <a:srgbClr val="FFFFFF"/>
        </a:accent1>
        <a:accent2>
          <a:srgbClr val="00BAB6"/>
        </a:accent2>
        <a:accent3>
          <a:srgbClr val="EBF2F8"/>
        </a:accent3>
        <a:accent4>
          <a:srgbClr val="000000"/>
        </a:accent4>
        <a:accent5>
          <a:srgbClr val="FFFFFF"/>
        </a:accent5>
        <a:accent6>
          <a:srgbClr val="00A8A5"/>
        </a:accent6>
        <a:hlink>
          <a:srgbClr val="8A8AD8"/>
        </a:hlink>
        <a:folHlink>
          <a:srgbClr val="24249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Textured</Template>
  <TotalTime>14165</TotalTime>
  <Pages>13</Pages>
  <Words>442</Words>
  <Application>Microsoft Office PowerPoint</Application>
  <PresentationFormat>On-screen Show (4:3)</PresentationFormat>
  <Paragraphs>73</Paragraphs>
  <Slides>26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2" baseType="lpstr">
      <vt:lpstr>Arial</vt:lpstr>
      <vt:lpstr>Arial Unicode MS</vt:lpstr>
      <vt:lpstr>Times New Roman</vt:lpstr>
      <vt:lpstr>Tahoma</vt:lpstr>
      <vt:lpstr>Wingdings</vt:lpstr>
      <vt:lpstr>Textured</vt:lpstr>
      <vt:lpstr>Do Native and Nonnative Fish Partition Floodplain Habitats?</vt:lpstr>
      <vt:lpstr>Native &amp; Nonnative Fishes in Floodplain Habitats</vt:lpstr>
      <vt:lpstr>Pilot Study Objective</vt:lpstr>
      <vt:lpstr>Study Site</vt:lpstr>
      <vt:lpstr>PowerPoint Presentation</vt:lpstr>
      <vt:lpstr>PowerPoint Presentation</vt:lpstr>
      <vt:lpstr>Study Design</vt:lpstr>
      <vt:lpstr>Study Methods</vt:lpstr>
      <vt:lpstr>Analysis</vt:lpstr>
      <vt:lpstr>PowerPoint Presentation</vt:lpstr>
      <vt:lpstr>Data Compilation / Format</vt:lpstr>
      <vt:lpstr>Mapping</vt:lpstr>
      <vt:lpstr>PowerPoint Presentation</vt:lpstr>
      <vt:lpstr>PowerPoint Presentation</vt:lpstr>
      <vt:lpstr>PowerPoint Presentation</vt:lpstr>
      <vt:lpstr>Temperatures</vt:lpstr>
      <vt:lpstr>PowerPoint Presentation</vt:lpstr>
      <vt:lpstr>PowerPoint Presentation</vt:lpstr>
      <vt:lpstr>Preliminary Results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Summary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Constraints / challenges to applying the NFCP to non-salmonids</dc:title>
  <dc:creator>Paul Scheerer</dc:creator>
  <cp:lastModifiedBy>Scheerer, Paul</cp:lastModifiedBy>
  <cp:revision>578</cp:revision>
  <cp:lastPrinted>2003-09-24T04:33:14Z</cp:lastPrinted>
  <dcterms:created xsi:type="dcterms:W3CDTF">2003-09-24T04:32:42Z</dcterms:created>
  <dcterms:modified xsi:type="dcterms:W3CDTF">2015-02-10T00:12:53Z</dcterms:modified>
</cp:coreProperties>
</file>